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62850" cy="10691813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4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0"/>
          </p:nvPr>
        </p:nvSpPr>
        <p:spPr>
          <a:xfrm>
            <a:off x="621665" y="979805"/>
            <a:ext cx="6303645" cy="897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6680" rIns="0" bIns="0" anchor="t">
            <a:normAutofit fontScale="95000"/>
          </a:bodyPr>
          <a:lstStyle/>
          <a:p>
            <a:pPr marL="0" marR="0" indent="0" algn="l">
              <a:lnSpc>
                <a:spcPts val="6200"/>
              </a:lnSpc>
              <a:spcAft>
                <a:spcPts val="0"/>
              </a:spcAft>
            </a:pPr>
            <a:r>
              <a:rPr lang="de-DE" sz="4500" b="1" i="1" spc="55">
                <a:solidFill>
                  <a:srgbClr val="001F5F"/>
                </a:solidFill>
                <a:latin typeface="MV Boli" panose="02020603050405020304" pitchFamily="2"/>
              </a:rPr>
              <a:t>Eröffnung Kneippbecken 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>
          <a:xfrm>
            <a:off x="948055" y="2045335"/>
            <a:ext cx="5598795" cy="483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9060" rIns="0" bIns="0" anchor="t"/>
          <a:lstStyle/>
          <a:p>
            <a:pPr marL="0" marR="0" indent="0" algn="ctr">
              <a:lnSpc>
                <a:spcPts val="2700"/>
              </a:lnSpc>
              <a:spcAft>
                <a:spcPts val="260"/>
              </a:spcAft>
            </a:pPr>
            <a:r>
              <a:rPr lang="de-DE" sz="1950" b="1" i="1" spc="-15">
                <a:solidFill>
                  <a:srgbClr val="001F5F"/>
                </a:solidFill>
                <a:latin typeface="MV Boli" panose="02020603050405020304" pitchFamily="2"/>
              </a:rPr>
              <a:t>Freizeitgelände Lüttergrund Poppenhausen (W</a:t>
            </a:r>
            <a:r>
              <a:rPr lang="de-DE" sz="1550" b="1" spc="-15">
                <a:solidFill>
                  <a:srgbClr val="001F5F"/>
                </a:solidFill>
                <a:latin typeface="Arial Narrow" panose="02020603050405020304" pitchFamily="2"/>
              </a:rPr>
              <a:t>.</a:t>
            </a:r>
            <a:r>
              <a:rPr lang="de-DE" sz="1950" b="1" i="1" spc="-15">
                <a:solidFill>
                  <a:srgbClr val="001F5F"/>
                </a:solidFill>
                <a:latin typeface="MV Boli" panose="02020603050405020304" pitchFamily="2"/>
              </a:rPr>
              <a:t>) 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idx="10"/>
          </p:nvPr>
        </p:nvSpPr>
        <p:spPr>
          <a:xfrm>
            <a:off x="1203960" y="2529205"/>
            <a:ext cx="5102225" cy="6559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705" rIns="0" bIns="0" anchor="t"/>
          <a:lstStyle/>
          <a:p>
            <a:pPr marL="0" marR="0" indent="0" algn="ctr">
              <a:lnSpc>
                <a:spcPts val="4700"/>
              </a:lnSpc>
              <a:spcAft>
                <a:spcPts val="0"/>
              </a:spcAft>
            </a:pPr>
            <a:r>
              <a:rPr lang="de-DE" sz="3450" b="1" i="1" spc="-55">
                <a:solidFill>
                  <a:srgbClr val="001F5F"/>
                </a:solidFill>
                <a:latin typeface="MV Boli" panose="02020603050405020304" pitchFamily="2"/>
              </a:rPr>
              <a:t>- Auftaktveranstaltung -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idx="10"/>
          </p:nvPr>
        </p:nvSpPr>
        <p:spPr>
          <a:xfrm>
            <a:off x="914400" y="4992370"/>
            <a:ext cx="2575560" cy="247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900"/>
              </a:lnSpc>
              <a:spcAft>
                <a:spcPts val="0"/>
              </a:spcAft>
            </a:pPr>
            <a:r>
              <a:rPr lang="de-DE" sz="1700" b="1" spc="40">
                <a:solidFill>
                  <a:srgbClr val="001F5F"/>
                </a:solidFill>
                <a:latin typeface="Arial Narrow" panose="02020603050405020304" pitchFamily="2"/>
              </a:rPr>
              <a:t>mit Gesundheitsberaterin 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idx="10"/>
          </p:nvPr>
        </p:nvSpPr>
        <p:spPr>
          <a:xfrm>
            <a:off x="1353185" y="5388610"/>
            <a:ext cx="1505585" cy="247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900"/>
              </a:lnSpc>
              <a:spcAft>
                <a:spcPts val="0"/>
              </a:spcAft>
            </a:pPr>
            <a:r>
              <a:rPr lang="de-DE" sz="1700" b="1" spc="25">
                <a:solidFill>
                  <a:srgbClr val="001F5F"/>
                </a:solidFill>
                <a:latin typeface="Arial Narrow" panose="02020603050405020304" pitchFamily="2"/>
              </a:rPr>
              <a:t>Jutta Biensack 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idx="10"/>
          </p:nvPr>
        </p:nvSpPr>
        <p:spPr>
          <a:xfrm>
            <a:off x="5687695" y="6008370"/>
            <a:ext cx="124333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de-DE" sz="1200" b="1" spc="45">
                <a:solidFill>
                  <a:srgbClr val="1F3863"/>
                </a:solidFill>
                <a:latin typeface="Arial Narrow" panose="02020603050405020304" pitchFamily="2"/>
              </a:rPr>
              <a:t>www.wohlsein.me 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idx="10"/>
          </p:nvPr>
        </p:nvSpPr>
        <p:spPr>
          <a:xfrm>
            <a:off x="1130935" y="7061835"/>
            <a:ext cx="5708650" cy="1336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228600" algn="l">
              <a:lnSpc>
                <a:spcPts val="1900"/>
              </a:lnSpc>
              <a:spcAft>
                <a:spcPts val="0"/>
              </a:spcAft>
              <a:buFont typeface="Symbol"/>
              <a:buChar char="·"/>
            </a:pPr>
            <a:r>
              <a:rPr lang="de-DE" sz="1600" b="1" spc="75">
                <a:solidFill>
                  <a:srgbClr val="1F3863"/>
                </a:solidFill>
                <a:latin typeface="Arial Narrow" panose="02020603050405020304" pitchFamily="2"/>
              </a:rPr>
              <a:t>Impuls-Vortrag </a:t>
            </a:r>
            <a:r>
              <a:rPr lang="de-DE" sz="1250" b="1" spc="75">
                <a:solidFill>
                  <a:srgbClr val="1F3863"/>
                </a:solidFill>
                <a:latin typeface="Tahoma" panose="02020603050405020304" pitchFamily="2"/>
              </a:rPr>
              <a:t>– </a:t>
            </a:r>
            <a:r>
              <a:rPr lang="de-DE" sz="1600" b="1" spc="75">
                <a:solidFill>
                  <a:srgbClr val="1F3863"/>
                </a:solidFill>
                <a:latin typeface="Arial Narrow" panose="02020603050405020304" pitchFamily="2"/>
              </a:rPr>
              <a:t>Einstieg in die Lehre von Sebastian Kneipp </a:t>
            </a:r>
          </a:p>
          <a:p>
            <a:pPr marL="0" marR="0" indent="228600" algn="l">
              <a:lnSpc>
                <a:spcPts val="2000"/>
              </a:lnSpc>
              <a:spcBef>
                <a:spcPts val="930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Praktische Anwendung </a:t>
            </a:r>
            <a:r>
              <a:rPr lang="de-DE" sz="1250" b="1" spc="95">
                <a:solidFill>
                  <a:srgbClr val="1F3863"/>
                </a:solidFill>
                <a:latin typeface="Tahoma" panose="02020603050405020304" pitchFamily="2"/>
              </a:rPr>
              <a:t>– </a:t>
            </a: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Wassertreten im Tretbecken </a:t>
            </a:r>
          </a:p>
          <a:p>
            <a:pPr marL="0" marR="0" indent="228600" algn="l">
              <a:lnSpc>
                <a:spcPts val="1900"/>
              </a:lnSpc>
              <a:spcBef>
                <a:spcPts val="945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85">
                <a:solidFill>
                  <a:srgbClr val="1F3863"/>
                </a:solidFill>
                <a:latin typeface="Arial Narrow" panose="02020603050405020304" pitchFamily="2"/>
              </a:rPr>
              <a:t>Entspannungssequenz </a:t>
            </a:r>
          </a:p>
          <a:p>
            <a:pPr marL="0" marR="0" indent="228600" algn="l">
              <a:lnSpc>
                <a:spcPts val="1900"/>
              </a:lnSpc>
              <a:spcBef>
                <a:spcPts val="945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Abschluss mit Kräutertee und Getränken 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idx="10"/>
          </p:nvPr>
        </p:nvSpPr>
        <p:spPr>
          <a:xfrm>
            <a:off x="4407535" y="8780145"/>
            <a:ext cx="713105" cy="2057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l">
              <a:lnSpc>
                <a:spcPts val="1500"/>
              </a:lnSpc>
              <a:spcAft>
                <a:spcPts val="0"/>
              </a:spcAft>
            </a:pPr>
            <a:r>
              <a:rPr lang="de-DE" sz="1400" b="1" spc="-25">
                <a:solidFill>
                  <a:srgbClr val="1F3863"/>
                </a:solidFill>
                <a:latin typeface="Arial Narrow" panose="02020603050405020304" pitchFamily="2"/>
              </a:rPr>
              <a:t>WICHTIG: 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idx="10"/>
          </p:nvPr>
        </p:nvSpPr>
        <p:spPr>
          <a:xfrm>
            <a:off x="4093210" y="9100185"/>
            <a:ext cx="1356360" cy="421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228600" marR="0" indent="0" algn="l">
              <a:lnSpc>
                <a:spcPts val="1600"/>
              </a:lnSpc>
              <a:spcAft>
                <a:spcPts val="0"/>
              </a:spcAft>
            </a:pPr>
            <a:r>
              <a:rPr lang="de-DE" sz="1400" b="1" spc="0">
                <a:solidFill>
                  <a:srgbClr val="1F3863"/>
                </a:solidFill>
                <a:latin typeface="Arial Narrow" panose="02020603050405020304" pitchFamily="2"/>
              </a:rPr>
              <a:t>kleines Handtuch mitbringen 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idx="10"/>
          </p:nvPr>
        </p:nvSpPr>
        <p:spPr>
          <a:xfrm>
            <a:off x="1929130" y="10008235"/>
            <a:ext cx="3618230" cy="208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ctr">
              <a:lnSpc>
                <a:spcPts val="1600"/>
              </a:lnSpc>
              <a:spcAft>
                <a:spcPts val="0"/>
              </a:spcAft>
            </a:pPr>
            <a:r>
              <a:rPr lang="de-DE" sz="1400" b="1" spc="50">
                <a:solidFill>
                  <a:srgbClr val="1F3863"/>
                </a:solidFill>
                <a:latin typeface="Arial Narrow" panose="02020603050405020304" pitchFamily="2"/>
              </a:rPr>
              <a:t>Bei Regen findet die Veranstaltung nicht statt!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2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7562215" cy="10692130"/>
          </a:xfrm>
          <a:prstGeom prst="rect">
            <a:avLst/>
          </a:prstGeom>
          <a:solidFill>
            <a:srgbClr val="79C2DB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/>
          </a:p>
        </p:txBody>
      </p:sp>
      <p:pic>
        <p:nvPicPr>
          <p:cNvPr id="4" name="Grafik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62215" cy="10692130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idx="10"/>
          </p:nvPr>
        </p:nvSpPr>
        <p:spPr>
          <a:xfrm>
            <a:off x="621665" y="979805"/>
            <a:ext cx="6303645" cy="897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6680" rIns="0" bIns="0" anchor="t">
            <a:normAutofit fontScale="95000"/>
          </a:bodyPr>
          <a:lstStyle/>
          <a:p>
            <a:pPr marL="0" marR="0" indent="0" algn="l">
              <a:lnSpc>
                <a:spcPts val="6200"/>
              </a:lnSpc>
              <a:spcAft>
                <a:spcPts val="0"/>
              </a:spcAft>
            </a:pPr>
            <a:r>
              <a:rPr lang="de-DE" sz="4500" b="1" i="1" spc="55">
                <a:solidFill>
                  <a:srgbClr val="001F5F"/>
                </a:solidFill>
                <a:latin typeface="MV Boli" panose="02020603050405020304" pitchFamily="2"/>
              </a:rPr>
              <a:t>Eröffnung Kneippbecken 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>
          <a:xfrm>
            <a:off x="948055" y="2045335"/>
            <a:ext cx="5598795" cy="483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9060" rIns="0" bIns="0" anchor="t"/>
          <a:lstStyle/>
          <a:p>
            <a:pPr marL="0" marR="0" indent="0" algn="ctr">
              <a:lnSpc>
                <a:spcPts val="2700"/>
              </a:lnSpc>
              <a:spcAft>
                <a:spcPts val="260"/>
              </a:spcAft>
            </a:pPr>
            <a:r>
              <a:rPr lang="de-DE" sz="1950" b="1" i="1" spc="-15">
                <a:solidFill>
                  <a:srgbClr val="001F5F"/>
                </a:solidFill>
                <a:latin typeface="MV Boli" panose="02020603050405020304" pitchFamily="2"/>
              </a:rPr>
              <a:t>Freizeitgelände Lüttergrund Poppenhausen (W</a:t>
            </a:r>
            <a:r>
              <a:rPr lang="de-DE" sz="1550" b="1" spc="-15">
                <a:solidFill>
                  <a:srgbClr val="001F5F"/>
                </a:solidFill>
                <a:latin typeface="Arial Narrow" panose="02020603050405020304" pitchFamily="2"/>
              </a:rPr>
              <a:t>.</a:t>
            </a:r>
            <a:r>
              <a:rPr lang="de-DE" sz="1950" b="1" i="1" spc="-15">
                <a:solidFill>
                  <a:srgbClr val="001F5F"/>
                </a:solidFill>
                <a:latin typeface="MV Boli" panose="02020603050405020304" pitchFamily="2"/>
              </a:rPr>
              <a:t>) 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idx="10"/>
          </p:nvPr>
        </p:nvSpPr>
        <p:spPr>
          <a:xfrm>
            <a:off x="1203960" y="2529205"/>
            <a:ext cx="5102225" cy="6559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705" rIns="0" bIns="0" anchor="t"/>
          <a:lstStyle/>
          <a:p>
            <a:pPr marL="0" marR="0" indent="0" algn="ctr">
              <a:lnSpc>
                <a:spcPts val="4700"/>
              </a:lnSpc>
              <a:spcAft>
                <a:spcPts val="0"/>
              </a:spcAft>
            </a:pPr>
            <a:r>
              <a:rPr lang="de-DE" sz="3450" b="1" i="1" spc="-55">
                <a:solidFill>
                  <a:srgbClr val="001F5F"/>
                </a:solidFill>
                <a:latin typeface="MV Boli" panose="02020603050405020304" pitchFamily="2"/>
              </a:rPr>
              <a:t>- Auftaktveranstaltung -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idx="10"/>
          </p:nvPr>
        </p:nvSpPr>
        <p:spPr>
          <a:xfrm>
            <a:off x="914400" y="4992370"/>
            <a:ext cx="2575560" cy="247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900"/>
              </a:lnSpc>
              <a:spcAft>
                <a:spcPts val="0"/>
              </a:spcAft>
            </a:pPr>
            <a:r>
              <a:rPr lang="de-DE" sz="1700" b="1" spc="40">
                <a:solidFill>
                  <a:srgbClr val="001F5F"/>
                </a:solidFill>
                <a:latin typeface="Arial Narrow" panose="02020603050405020304" pitchFamily="2"/>
              </a:rPr>
              <a:t>mit Gesundheitsberaterin 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idx="10"/>
          </p:nvPr>
        </p:nvSpPr>
        <p:spPr>
          <a:xfrm>
            <a:off x="1353185" y="5388610"/>
            <a:ext cx="1505585" cy="247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900"/>
              </a:lnSpc>
              <a:spcAft>
                <a:spcPts val="0"/>
              </a:spcAft>
            </a:pPr>
            <a:r>
              <a:rPr lang="de-DE" sz="1700" b="1" spc="25">
                <a:solidFill>
                  <a:srgbClr val="001F5F"/>
                </a:solidFill>
                <a:latin typeface="Arial Narrow" panose="02020603050405020304" pitchFamily="2"/>
              </a:rPr>
              <a:t>Jutta Biensack 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idx="10"/>
          </p:nvPr>
        </p:nvSpPr>
        <p:spPr>
          <a:xfrm>
            <a:off x="5687695" y="6008370"/>
            <a:ext cx="124333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de-DE" sz="1200" b="1" spc="45">
                <a:solidFill>
                  <a:srgbClr val="1F3863"/>
                </a:solidFill>
                <a:latin typeface="Arial Narrow" panose="02020603050405020304" pitchFamily="2"/>
              </a:rPr>
              <a:t>www.wohlsein.me 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idx="10"/>
          </p:nvPr>
        </p:nvSpPr>
        <p:spPr>
          <a:xfrm>
            <a:off x="1130935" y="7061835"/>
            <a:ext cx="5708650" cy="1336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228600" algn="l">
              <a:lnSpc>
                <a:spcPts val="1900"/>
              </a:lnSpc>
              <a:spcAft>
                <a:spcPts val="0"/>
              </a:spcAft>
              <a:buFont typeface="Symbol"/>
              <a:buChar char="·"/>
            </a:pPr>
            <a:r>
              <a:rPr lang="de-DE" sz="1600" b="1" spc="75">
                <a:solidFill>
                  <a:srgbClr val="1F3863"/>
                </a:solidFill>
                <a:latin typeface="Arial Narrow" panose="02020603050405020304" pitchFamily="2"/>
              </a:rPr>
              <a:t>Impuls-Vortrag </a:t>
            </a:r>
            <a:r>
              <a:rPr lang="de-DE" sz="1250" b="1" spc="75">
                <a:solidFill>
                  <a:srgbClr val="1F3863"/>
                </a:solidFill>
                <a:latin typeface="Tahoma" panose="02020603050405020304" pitchFamily="2"/>
              </a:rPr>
              <a:t>– </a:t>
            </a:r>
            <a:r>
              <a:rPr lang="de-DE" sz="1600" b="1" spc="75">
                <a:solidFill>
                  <a:srgbClr val="1F3863"/>
                </a:solidFill>
                <a:latin typeface="Arial Narrow" panose="02020603050405020304" pitchFamily="2"/>
              </a:rPr>
              <a:t>Einstieg in die Lehre von Sebastian Kneipp </a:t>
            </a:r>
          </a:p>
          <a:p>
            <a:pPr marL="0" marR="0" indent="228600" algn="l">
              <a:lnSpc>
                <a:spcPts val="2000"/>
              </a:lnSpc>
              <a:spcBef>
                <a:spcPts val="930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Praktische Anwendung </a:t>
            </a:r>
            <a:r>
              <a:rPr lang="de-DE" sz="1250" b="1" spc="95">
                <a:solidFill>
                  <a:srgbClr val="1F3863"/>
                </a:solidFill>
                <a:latin typeface="Tahoma" panose="02020603050405020304" pitchFamily="2"/>
              </a:rPr>
              <a:t>– </a:t>
            </a: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Wassertreten im Tretbecken </a:t>
            </a:r>
          </a:p>
          <a:p>
            <a:pPr marL="0" marR="0" indent="228600" algn="l">
              <a:lnSpc>
                <a:spcPts val="1900"/>
              </a:lnSpc>
              <a:spcBef>
                <a:spcPts val="945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85">
                <a:solidFill>
                  <a:srgbClr val="1F3863"/>
                </a:solidFill>
                <a:latin typeface="Arial Narrow" panose="02020603050405020304" pitchFamily="2"/>
              </a:rPr>
              <a:t>Entspannungssequenz </a:t>
            </a:r>
          </a:p>
          <a:p>
            <a:pPr marL="0" marR="0" indent="228600" algn="l">
              <a:lnSpc>
                <a:spcPts val="1900"/>
              </a:lnSpc>
              <a:spcBef>
                <a:spcPts val="945"/>
              </a:spcBef>
              <a:spcAft>
                <a:spcPts val="0"/>
              </a:spcAft>
              <a:buFont typeface="Symbol"/>
              <a:buChar char="·"/>
            </a:pPr>
            <a:r>
              <a:rPr lang="de-DE" sz="1600" b="1" spc="95">
                <a:solidFill>
                  <a:srgbClr val="1F3863"/>
                </a:solidFill>
                <a:latin typeface="Arial Narrow" panose="02020603050405020304" pitchFamily="2"/>
              </a:rPr>
              <a:t>Abschluss mit Kräutertee und Getränken 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idx="10"/>
          </p:nvPr>
        </p:nvSpPr>
        <p:spPr>
          <a:xfrm>
            <a:off x="4407535" y="8780145"/>
            <a:ext cx="713105" cy="2057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l">
              <a:lnSpc>
                <a:spcPts val="1500"/>
              </a:lnSpc>
              <a:spcAft>
                <a:spcPts val="0"/>
              </a:spcAft>
            </a:pPr>
            <a:r>
              <a:rPr lang="de-DE" sz="1400" b="1" spc="-25">
                <a:solidFill>
                  <a:srgbClr val="1F3863"/>
                </a:solidFill>
                <a:latin typeface="Arial Narrow" panose="02020603050405020304" pitchFamily="2"/>
              </a:rPr>
              <a:t>WICHTIG: 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idx="10"/>
          </p:nvPr>
        </p:nvSpPr>
        <p:spPr>
          <a:xfrm>
            <a:off x="4093210" y="9100185"/>
            <a:ext cx="1356360" cy="421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228600" marR="0" indent="0" algn="l">
              <a:lnSpc>
                <a:spcPts val="1600"/>
              </a:lnSpc>
              <a:spcAft>
                <a:spcPts val="0"/>
              </a:spcAft>
            </a:pPr>
            <a:r>
              <a:rPr lang="de-DE" sz="1400" b="1" spc="0">
                <a:solidFill>
                  <a:srgbClr val="1F3863"/>
                </a:solidFill>
                <a:latin typeface="Arial Narrow" panose="02020603050405020304" pitchFamily="2"/>
              </a:rPr>
              <a:t>kleines Handtuch mitbringen 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idx="10"/>
          </p:nvPr>
        </p:nvSpPr>
        <p:spPr>
          <a:xfrm>
            <a:off x="1929130" y="10008235"/>
            <a:ext cx="3618230" cy="208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ctr">
              <a:lnSpc>
                <a:spcPts val="1600"/>
              </a:lnSpc>
              <a:spcAft>
                <a:spcPts val="0"/>
              </a:spcAft>
            </a:pPr>
            <a:r>
              <a:rPr lang="de-DE" sz="1400" b="1" spc="50">
                <a:solidFill>
                  <a:srgbClr val="1F3863"/>
                </a:solidFill>
                <a:latin typeface="Arial Narrow" panose="02020603050405020304" pitchFamily="2"/>
              </a:rPr>
              <a:t>Bei Regen findet die Veranstaltung nicht statt!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 Narrow</vt:lpstr>
      <vt:lpstr>MV Boli</vt:lpstr>
      <vt:lpstr>Symbol</vt:lpstr>
      <vt:lpstr>Tahoma</vt:lpstr>
      <vt:lpstr>default layout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Kathrin Zipper</dc:creator>
  <cp:lastModifiedBy>Martina Schleicher</cp:lastModifiedBy>
  <cp:revision>1</cp:revision>
  <dcterms:created xsi:type="dcterms:W3CDTF">2026-05-04T06:39:54Z</dcterms:created>
  <dcterms:modified xsi:type="dcterms:W3CDTF">2026-05-04T06:41:42Z</dcterms:modified>
</cp:coreProperties>
</file>